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4"/>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66" r:id="rId16"/>
    <p:sldId id="668" r:id="rId17"/>
    <p:sldId id="667" r:id="rId18"/>
    <p:sldId id="676" r:id="rId19"/>
    <p:sldId id="670" r:id="rId20"/>
    <p:sldId id="669" r:id="rId21"/>
    <p:sldId id="671" r:id="rId22"/>
    <p:sldId id="677" r:id="rId23"/>
    <p:sldId id="672" r:id="rId24"/>
    <p:sldId id="679" r:id="rId25"/>
    <p:sldId id="673" r:id="rId26"/>
    <p:sldId id="674" r:id="rId27"/>
    <p:sldId id="675" r:id="rId28"/>
    <p:sldId id="662" r:id="rId29"/>
    <p:sldId id="663" r:id="rId30"/>
    <p:sldId id="664" r:id="rId31"/>
    <p:sldId id="647" r:id="rId32"/>
    <p:sldId id="682" r:id="rId33"/>
    <p:sldId id="655" r:id="rId34"/>
    <p:sldId id="656" r:id="rId35"/>
    <p:sldId id="658" r:id="rId36"/>
    <p:sldId id="657" r:id="rId37"/>
    <p:sldId id="648" r:id="rId38"/>
    <p:sldId id="683" r:id="rId39"/>
    <p:sldId id="680" r:id="rId40"/>
    <p:sldId id="650" r:id="rId41"/>
    <p:sldId id="651" r:id="rId42"/>
    <p:sldId id="61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18" d="100"/>
          <a:sy n="118" d="100"/>
        </p:scale>
        <p:origin x="156"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30</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34</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39</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40</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7A8A0-7E57-4448-B01C-EFDBF93D0A36}"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7A8A0-7E57-4448-B01C-EFDBF93D0A36}"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7A8A0-7E57-4448-B01C-EFDBF93D0A36}"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7A8A0-7E57-4448-B01C-EFDBF93D0A36}"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7A8A0-7E57-4448-B01C-EFDBF93D0A36}"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7A8A0-7E57-4448-B01C-EFDBF93D0A36}"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27A8A0-7E57-4448-B01C-EFDBF93D0A36}" type="datetimeFigureOut">
              <a:rPr lang="en-US" smtClean="0"/>
              <a:t>7/14/2022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5" name="Rectangle 4">
            <a:extLst>
              <a:ext uri="{FF2B5EF4-FFF2-40B4-BE49-F238E27FC236}">
                <a16:creationId xmlns:a16="http://schemas.microsoft.com/office/drawing/2014/main" xmlns="" id="{416343CC-D8E6-7D0F-2A7F-3E8C3A0043A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1</a:t>
            </a:r>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a:t>
            </a:r>
            <a:r>
              <a:rPr lang="en-US" sz="1200" b="1" dirty="0" smtClean="0">
                <a:solidFill>
                  <a:srgbClr val="228B22"/>
                </a:solidFill>
                <a:latin typeface="Courier New" panose="02070309020205020404" pitchFamily="49" charset="0"/>
              </a:rPr>
              <a:t>space</a:t>
            </a:r>
          </a:p>
          <a:p>
            <a:r>
              <a:rPr lang="en-US" sz="1200" b="1" dirty="0">
                <a:latin typeface="Courier New" panose="02070309020205020404" pitchFamily="49" charset="0"/>
              </a:rPr>
              <a:t>view([135,30])</a:t>
            </a:r>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r>
              <a:rPr lang="en-US" sz="1200" b="1" dirty="0" smtClean="0">
                <a:latin typeface="Courier New" panose="02070309020205020404" pitchFamily="49" charset="0"/>
              </a:rPr>
              <a:t>])</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a:t>
            </a:r>
            <a:r>
              <a:rPr lang="en-US" sz="1200" b="1" dirty="0" smtClean="0">
                <a:solidFill>
                  <a:srgbClr val="228B22"/>
                </a:solidFill>
                <a:latin typeface="Courier New" panose="02070309020205020404" pitchFamily="49" charset="0"/>
              </a:rPr>
              <a:t>mesh</a:t>
            </a:r>
          </a:p>
          <a:p>
            <a:r>
              <a:rPr lang="en-US" sz="1200" b="1" dirty="0" smtClean="0">
                <a:latin typeface="Courier New" panose="02070309020205020404" pitchFamily="49" charset="0"/>
              </a:rPr>
              <a:t>view</a:t>
            </a:r>
            <a:r>
              <a:rPr lang="en-US" sz="1200" b="1" dirty="0">
                <a:latin typeface="Courier New" panose="02070309020205020404" pitchFamily="49" charset="0"/>
              </a:rPr>
              <a:t>([135,30])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15" name="Rectangle 14">
            <a:extLst>
              <a:ext uri="{FF2B5EF4-FFF2-40B4-BE49-F238E27FC236}">
                <a16:creationId xmlns:a16="http://schemas.microsoft.com/office/drawing/2014/main" xmlns="" id="{E0E49622-F0FF-C2D0-60B8-81FF529EBCE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10</a:t>
            </a:r>
            <a:endParaRPr lang="en-US" sz="1100" dirty="0">
              <a:solidFill>
                <a:schemeClr val="bg1"/>
              </a:solidFill>
            </a:endParaRPr>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r>
              <a:rPr lang="en-US" b="1" dirty="0" smtClean="0">
                <a:latin typeface="Arial" panose="020B0604020202020204" pitchFamily="34" charset="0"/>
                <a:cs typeface="Arial" panose="020B0604020202020204" pitchFamily="34" charset="0"/>
              </a:rPr>
              <a:t>.</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smtClean="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r>
              <a:rPr lang="en-US" sz="1200" b="1" dirty="0" smtClean="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xmlns=""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xmlns=""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xmlns=""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sp>
        <p:nvSpPr>
          <p:cNvPr id="18" name="Rectangle 17">
            <a:extLst>
              <a:ext uri="{FF2B5EF4-FFF2-40B4-BE49-F238E27FC236}">
                <a16:creationId xmlns:a16="http://schemas.microsoft.com/office/drawing/2014/main" xmlns="" id="{90BB7F05-B9C2-0235-C2F1-566820014EA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11</a:t>
            </a:r>
            <a:endParaRPr lang="en-US" sz="1100" dirty="0">
              <a:solidFill>
                <a:schemeClr val="bg1"/>
              </a:solidFill>
            </a:endParaRPr>
          </a:p>
        </p:txBody>
      </p:sp>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xmlns=""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xmlns=""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xmlns=""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A0BC2F9E-FC5F-687F-8524-5BB99F1251B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12</a:t>
            </a:r>
            <a:endParaRPr lang="en-US" sz="1100" dirty="0">
              <a:solidFill>
                <a:schemeClr val="bg1"/>
              </a:solidFill>
            </a:endParaRPr>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r>
              <a:rPr lang="en-US" b="1" dirty="0" smtClean="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a:t>
            </a:r>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xmlns=""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xmlns=""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7" name="Rectangle 6">
            <a:extLst>
              <a:ext uri="{FF2B5EF4-FFF2-40B4-BE49-F238E27FC236}">
                <a16:creationId xmlns:a16="http://schemas.microsoft.com/office/drawing/2014/main" xmlns="" id="{98943CFC-C64A-B588-8328-6552BB373BF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13</a:t>
            </a:r>
            <a:endParaRPr lang="en-US" sz="1100" dirty="0">
              <a:solidFill>
                <a:schemeClr val="bg1"/>
              </a:solidFill>
            </a:endParaRPr>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xmlns=""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C0FFAE28-F52F-01BB-46B3-B1F1DA5DF31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14</a:t>
            </a:r>
            <a:endParaRPr lang="en-US" sz="1100" dirty="0">
              <a:solidFill>
                <a:schemeClr val="bg1"/>
              </a:solidFill>
            </a:endParaRPr>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xmlns=""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7B227B47-971D-00DF-4191-67605D6EFC9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15</a:t>
            </a:r>
            <a:endParaRPr lang="en-US" sz="1100" dirty="0">
              <a:solidFill>
                <a:schemeClr val="bg1"/>
              </a:solidFill>
            </a:endParaRPr>
          </a:p>
        </p:txBody>
      </p:sp>
    </p:spTree>
    <p:extLst>
      <p:ext uri="{BB962C8B-B14F-4D97-AF65-F5344CB8AC3E}">
        <p14:creationId xmlns:p14="http://schemas.microsoft.com/office/powerpoint/2010/main" val="1605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xmlns=""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xmlns=""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8240C2C-1F29-1316-A865-2F1C1676261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16</a:t>
            </a:r>
            <a:endParaRPr lang="en-US" sz="1100" dirty="0">
              <a:solidFill>
                <a:schemeClr val="bg1"/>
              </a:solidFill>
            </a:endParaRPr>
          </a:p>
        </p:txBody>
      </p:sp>
    </p:spTree>
    <p:extLst>
      <p:ext uri="{BB962C8B-B14F-4D97-AF65-F5344CB8AC3E}">
        <p14:creationId xmlns:p14="http://schemas.microsoft.com/office/powerpoint/2010/main" val="186826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xmlns=""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xmlns=""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78D8B89C-EB99-7E79-BB24-A5681EA6E92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17</a:t>
            </a:r>
            <a:endParaRPr lang="en-US" sz="1100" dirty="0">
              <a:solidFill>
                <a:schemeClr val="bg1"/>
              </a:solidFill>
            </a:endParaRPr>
          </a:p>
        </p:txBody>
      </p:sp>
    </p:spTree>
    <p:extLst>
      <p:ext uri="{BB962C8B-B14F-4D97-AF65-F5344CB8AC3E}">
        <p14:creationId xmlns:p14="http://schemas.microsoft.com/office/powerpoint/2010/main" val="4141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xmlns=""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xmlns=""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37988648-F62B-291F-7A65-0528637B98E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18</a:t>
            </a:r>
            <a:endParaRPr lang="en-US" sz="1100" dirty="0">
              <a:solidFill>
                <a:schemeClr val="bg1"/>
              </a:solidFill>
            </a:endParaRPr>
          </a:p>
        </p:txBody>
      </p:sp>
    </p:spTree>
    <p:extLst>
      <p:ext uri="{BB962C8B-B14F-4D97-AF65-F5344CB8AC3E}">
        <p14:creationId xmlns:p14="http://schemas.microsoft.com/office/powerpoint/2010/main" val="14486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a:t>
            </a:r>
            <a:r>
              <a:rPr lang="en-US" dirty="0" smtClean="0">
                <a:solidFill>
                  <a:srgbClr val="FF0000"/>
                </a:solidFill>
              </a:rPr>
              <a:t>9</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xmlns=""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9CA040C-54A3-CDFF-2BC5-C4593F706975}"/>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19</a:t>
            </a:r>
            <a:endParaRPr lang="en-US" sz="1100" dirty="0">
              <a:solidFill>
                <a:schemeClr val="bg1"/>
              </a:solidFill>
            </a:endParaRPr>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2" name="Rectangle 1">
            <a:extLst>
              <a:ext uri="{FF2B5EF4-FFF2-40B4-BE49-F238E27FC236}">
                <a16:creationId xmlns:a16="http://schemas.microsoft.com/office/drawing/2014/main" xmlns="" id="{9D007610-633E-0392-A803-DFEE0A911F9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a:t>
            </a:r>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93300CE7-70EB-8AC5-7CC7-5AF3C0C65C1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20</a:t>
            </a:r>
            <a:endParaRPr lang="en-US" sz="1100" dirty="0">
              <a:solidFill>
                <a:schemeClr val="bg1"/>
              </a:solidFill>
            </a:endParaRPr>
          </a:p>
        </p:txBody>
      </p:sp>
    </p:spTree>
    <p:extLst>
      <p:ext uri="{BB962C8B-B14F-4D97-AF65-F5344CB8AC3E}">
        <p14:creationId xmlns:p14="http://schemas.microsoft.com/office/powerpoint/2010/main" val="216384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a:t>
            </a:r>
            <a:r>
              <a:rPr lang="en-US" dirty="0" smtClean="0">
                <a:solidFill>
                  <a:srgbClr val="FF0000"/>
                </a:solidFill>
              </a:rPr>
              <a:t>8</a:t>
            </a:r>
            <a:endParaRPr lang="en-US" dirty="0">
              <a:solidFill>
                <a:srgbClr val="FF0000"/>
              </a:solidFill>
            </a:endParaRP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xmlns=""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DD8E2F2B-0C33-8EBD-6EB5-7E06E04CE16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21</a:t>
            </a:r>
            <a:endParaRPr lang="en-US" sz="1100" dirty="0">
              <a:solidFill>
                <a:schemeClr val="bg1"/>
              </a:solidFill>
            </a:endParaRPr>
          </a:p>
        </p:txBody>
      </p:sp>
    </p:spTree>
    <p:extLst>
      <p:ext uri="{BB962C8B-B14F-4D97-AF65-F5344CB8AC3E}">
        <p14:creationId xmlns:p14="http://schemas.microsoft.com/office/powerpoint/2010/main" val="3260915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xmlns=""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68F6CB4B-5D40-AE89-F217-DCB3F04245CE}"/>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22</a:t>
            </a:r>
            <a:endParaRPr lang="en-US" sz="1100" dirty="0">
              <a:solidFill>
                <a:schemeClr val="bg1"/>
              </a:solidFill>
            </a:endParaRPr>
          </a:p>
        </p:txBody>
      </p:sp>
    </p:spTree>
    <p:extLst>
      <p:ext uri="{BB962C8B-B14F-4D97-AF65-F5344CB8AC3E}">
        <p14:creationId xmlns:p14="http://schemas.microsoft.com/office/powerpoint/2010/main" val="285672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xmlns=""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EB77E532-8DDD-F802-148A-2725E1D5ECE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23</a:t>
            </a:r>
            <a:endParaRPr lang="en-US" sz="1100" dirty="0">
              <a:solidFill>
                <a:schemeClr val="bg1"/>
              </a:solidFill>
            </a:endParaRPr>
          </a:p>
        </p:txBody>
      </p:sp>
    </p:spTree>
    <p:extLst>
      <p:ext uri="{BB962C8B-B14F-4D97-AF65-F5344CB8AC3E}">
        <p14:creationId xmlns:p14="http://schemas.microsoft.com/office/powerpoint/2010/main" val="3868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xmlns=""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3ACAAFCC-4E16-0B8F-8E71-52FF12C0D4FD}"/>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24</a:t>
            </a:r>
            <a:endParaRPr lang="en-US" sz="1100" dirty="0">
              <a:solidFill>
                <a:schemeClr val="bg1"/>
              </a:solidFill>
            </a:endParaRPr>
          </a:p>
        </p:txBody>
      </p:sp>
    </p:spTree>
    <p:extLst>
      <p:ext uri="{BB962C8B-B14F-4D97-AF65-F5344CB8AC3E}">
        <p14:creationId xmlns:p14="http://schemas.microsoft.com/office/powerpoint/2010/main" val="892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xmlns=""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xmlns=""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12" name="Rectangle 11">
            <a:extLst>
              <a:ext uri="{FF2B5EF4-FFF2-40B4-BE49-F238E27FC236}">
                <a16:creationId xmlns:a16="http://schemas.microsoft.com/office/drawing/2014/main" xmlns="" id="{415EDE6A-AC9E-4F11-F1E1-C49B0072E36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25</a:t>
            </a:r>
            <a:endParaRPr lang="en-US" sz="1100" dirty="0">
              <a:solidFill>
                <a:schemeClr val="bg1"/>
              </a:solidFill>
            </a:endParaRPr>
          </a:p>
        </p:txBody>
      </p:sp>
    </p:spTree>
    <p:extLst>
      <p:ext uri="{BB962C8B-B14F-4D97-AF65-F5344CB8AC3E}">
        <p14:creationId xmlns:p14="http://schemas.microsoft.com/office/powerpoint/2010/main" val="27193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xmlns=""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616FE5BF-E0C0-9094-C65D-80018E931D7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26</a:t>
            </a:r>
            <a:endParaRPr lang="en-US" sz="1100" dirty="0">
              <a:solidFill>
                <a:schemeClr val="bg1"/>
              </a:solidFill>
            </a:endParaRPr>
          </a:p>
        </p:txBody>
      </p:sp>
    </p:spTree>
    <p:extLst>
      <p:ext uri="{BB962C8B-B14F-4D97-AF65-F5344CB8AC3E}">
        <p14:creationId xmlns:p14="http://schemas.microsoft.com/office/powerpoint/2010/main" val="426298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a:t>
            </a:r>
            <a:r>
              <a:rPr lang="en-US" b="1" dirty="0" smtClean="0">
                <a:latin typeface="Arial" panose="020B0604020202020204" pitchFamily="34" charset="0"/>
                <a:cs typeface="Arial" panose="020B0604020202020204" pitchFamily="34" charset="0"/>
              </a:rPr>
              <a:t>Hummingbird</a:t>
            </a:r>
          </a:p>
          <a:p>
            <a:r>
              <a:rPr lang="en-US" b="1" dirty="0" smtClean="0">
                <a:latin typeface="Arial" panose="020B0604020202020204" pitchFamily="34" charset="0"/>
                <a:cs typeface="Arial" panose="020B0604020202020204" pitchFamily="34" charset="0"/>
              </a:rPr>
              <a:t>Note: on some versions of MATLAB, the finalize button will not be visible</a:t>
            </a:r>
          </a:p>
          <a:p>
            <a:pPr lvl="1"/>
            <a:r>
              <a:rPr lang="en-US" b="1" dirty="0" smtClean="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smtClean="0">
                <a:latin typeface="Arial" panose="020B0604020202020204" pitchFamily="34" charset="0"/>
                <a:cs typeface="Arial" panose="020B0604020202020204" pitchFamily="34" charset="0"/>
              </a:rPr>
              <a:t>DataStorage</a:t>
            </a:r>
            <a:r>
              <a:rPr lang="en-US" b="1" dirty="0" smtClean="0">
                <a:latin typeface="Arial" panose="020B0604020202020204" pitchFamily="34" charset="0"/>
                <a:cs typeface="Arial" panose="020B0604020202020204" pitchFamily="34" charset="0"/>
              </a:rPr>
              <a:t> object and you will be able to access them</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xmlns=""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xmlns=""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8" name="Rectangle 7">
            <a:extLst>
              <a:ext uri="{FF2B5EF4-FFF2-40B4-BE49-F238E27FC236}">
                <a16:creationId xmlns:a16="http://schemas.microsoft.com/office/drawing/2014/main" xmlns="" id="{CE380BD1-D28B-467D-2AE9-01D7E77C478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27</a:t>
            </a:r>
            <a:endParaRPr lang="en-US" sz="1100" dirty="0">
              <a:solidFill>
                <a:schemeClr val="bg1"/>
              </a:solidFill>
            </a:endParaRPr>
          </a:p>
        </p:txBody>
      </p:sp>
    </p:spTree>
    <p:extLst>
      <p:ext uri="{BB962C8B-B14F-4D97-AF65-F5344CB8AC3E}">
        <p14:creationId xmlns:p14="http://schemas.microsoft.com/office/powerpoint/2010/main" val="31851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xmlns=""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pic>
        <p:nvPicPr>
          <p:cNvPr id="18" name="Picture 17">
            <a:extLst>
              <a:ext uri="{FF2B5EF4-FFF2-40B4-BE49-F238E27FC236}">
                <a16:creationId xmlns:a16="http://schemas.microsoft.com/office/drawing/2014/main" xmlns="" id="{75458B6F-C912-6986-EA65-1EBA82516713}"/>
              </a:ext>
            </a:extLst>
          </p:cNvPr>
          <p:cNvPicPr>
            <a:picLocks noChangeAspect="1"/>
          </p:cNvPicPr>
          <p:nvPr/>
        </p:nvPicPr>
        <p:blipFill>
          <a:blip r:embed="rId3"/>
          <a:stretch>
            <a:fillRect/>
          </a:stretch>
        </p:blipFill>
        <p:spPr>
          <a:xfrm>
            <a:off x="4874581" y="4059385"/>
            <a:ext cx="7317419" cy="2798615"/>
          </a:xfrm>
          <a:prstGeom prst="rect">
            <a:avLst/>
          </a:prstGeom>
        </p:spPr>
      </p:pic>
      <p:sp>
        <p:nvSpPr>
          <p:cNvPr id="15" name="Rectangle 14">
            <a:extLst>
              <a:ext uri="{FF2B5EF4-FFF2-40B4-BE49-F238E27FC236}">
                <a16:creationId xmlns:a16="http://schemas.microsoft.com/office/drawing/2014/main" xmlns="" id="{92C5B37B-F5B6-0912-C390-5EE4E9B9EF2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28</a:t>
            </a:r>
            <a:endParaRPr lang="en-US" sz="1100" dirty="0">
              <a:solidFill>
                <a:schemeClr val="bg1"/>
              </a:solidFill>
            </a:endParaRPr>
          </a:p>
        </p:txBody>
      </p:sp>
    </p:spTree>
    <p:extLst>
      <p:ext uri="{BB962C8B-B14F-4D97-AF65-F5344CB8AC3E}">
        <p14:creationId xmlns:p14="http://schemas.microsoft.com/office/powerpoint/2010/main" val="294191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847207"/>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a:t>
            </a:r>
            <a:r>
              <a:rPr lang="en-US" sz="1600" b="1" dirty="0" smtClean="0">
                <a:latin typeface="Arial" panose="020B0604020202020204" pitchFamily="34" charset="0"/>
                <a:cs typeface="Arial" panose="020B0604020202020204" pitchFamily="34" charset="0"/>
              </a:rPr>
              <a:t>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a:solidFill>
                  <a:srgbClr val="228B22"/>
                </a:solidFill>
                <a:latin typeface="Courier New" panose="02070309020205020404" pitchFamily="49" charset="0"/>
              </a:rPr>
              <a:t>%need to remove everything except name, nodes, and elements </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smtClean="0">
                <a:latin typeface="Courier New" panose="02070309020205020404" pitchFamily="49" charset="0"/>
              </a:rPr>
              <a:t>);view([70,60</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smtClean="0">
                <a:latin typeface="Courier New" panose="02070309020205020404" pitchFamily="49" charset="0"/>
              </a:rPr>
              <a:t>);view([70,60</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5" name="Picture 14">
            <a:extLst>
              <a:ext uri="{FF2B5EF4-FFF2-40B4-BE49-F238E27FC236}">
                <a16:creationId xmlns:a16="http://schemas.microsoft.com/office/drawing/2014/main" xmlns="" id="{069D3A8D-B16C-C5D4-7B32-796F53625D07}"/>
              </a:ext>
            </a:extLst>
          </p:cNvPr>
          <p:cNvPicPr>
            <a:picLocks noChangeAspect="1"/>
          </p:cNvPicPr>
          <p:nvPr/>
        </p:nvPicPr>
        <p:blipFill>
          <a:blip r:embed="rId2"/>
          <a:stretch>
            <a:fillRect/>
          </a:stretch>
        </p:blipFill>
        <p:spPr>
          <a:xfrm>
            <a:off x="6469745" y="4459183"/>
            <a:ext cx="1879610" cy="2398817"/>
          </a:xfrm>
          <a:prstGeom prst="rect">
            <a:avLst/>
          </a:prstGeom>
        </p:spPr>
      </p:pic>
      <p:pic>
        <p:nvPicPr>
          <p:cNvPr id="16" name="Picture 15">
            <a:extLst>
              <a:ext uri="{FF2B5EF4-FFF2-40B4-BE49-F238E27FC236}">
                <a16:creationId xmlns:a16="http://schemas.microsoft.com/office/drawing/2014/main" xmlns="" id="{25EF3A25-CCDA-1DAE-6949-C3979EE6B4B9}"/>
              </a:ext>
            </a:extLst>
          </p:cNvPr>
          <p:cNvPicPr>
            <a:picLocks noChangeAspect="1"/>
          </p:cNvPicPr>
          <p:nvPr/>
        </p:nvPicPr>
        <p:blipFill>
          <a:blip r:embed="rId3"/>
          <a:stretch>
            <a:fillRect/>
          </a:stretch>
        </p:blipFill>
        <p:spPr>
          <a:xfrm>
            <a:off x="10312390" y="4459183"/>
            <a:ext cx="1879610" cy="2398817"/>
          </a:xfrm>
          <a:prstGeom prst="rect">
            <a:avLst/>
          </a:prstGeom>
        </p:spPr>
      </p:pic>
      <p:sp>
        <p:nvSpPr>
          <p:cNvPr id="17" name="Rectangle 16">
            <a:extLst>
              <a:ext uri="{FF2B5EF4-FFF2-40B4-BE49-F238E27FC236}">
                <a16:creationId xmlns:a16="http://schemas.microsoft.com/office/drawing/2014/main" xmlns="" id="{E1A8FBF5-1F03-E13B-2610-912F86AE0349}"/>
              </a:ext>
            </a:extLst>
          </p:cNvPr>
          <p:cNvSpPr/>
          <p:nvPr/>
        </p:nvSpPr>
        <p:spPr>
          <a:xfrm>
            <a:off x="5124900"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xmlns="" id="{6EF200F5-C231-248F-2B4B-C67F3F3A705E}"/>
              </a:ext>
            </a:extLst>
          </p:cNvPr>
          <p:cNvSpPr/>
          <p:nvPr/>
        </p:nvSpPr>
        <p:spPr>
          <a:xfrm>
            <a:off x="834935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5" name="TextBox 4">
            <a:extLst>
              <a:ext uri="{FF2B5EF4-FFF2-40B4-BE49-F238E27FC236}">
                <a16:creationId xmlns:a16="http://schemas.microsoft.com/office/drawing/2014/main" xmlns="" id="{024227A7-BBB1-D12D-350F-36D97D7FB67E}"/>
              </a:ext>
            </a:extLst>
          </p:cNvPr>
          <p:cNvSpPr txBox="1"/>
          <p:nvPr/>
        </p:nvSpPr>
        <p:spPr>
          <a:xfrm>
            <a:off x="148280" y="4581550"/>
            <a:ext cx="3658610" cy="221599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Notes</a:t>
            </a:r>
          </a:p>
          <a:p>
            <a:pPr marL="171450" indent="-171450">
              <a:buFont typeface="Arial" panose="020B0604020202020204" pitchFamily="34" charset="0"/>
              <a:buChar char="•"/>
            </a:pPr>
            <a:r>
              <a:rPr lang="en-US" sz="1200" b="1" dirty="0" err="1">
                <a:latin typeface="Courier New" panose="02070309020205020404" pitchFamily="49" charset="0"/>
                <a:cs typeface="Courier New" panose="02070309020205020404" pitchFamily="49" charset="0"/>
              </a:rPr>
              <a:t>Facet_size</a:t>
            </a:r>
            <a:r>
              <a:rPr lang="en-US" sz="1200" b="1" dirty="0">
                <a:latin typeface="Courier New" panose="02070309020205020404" pitchFamily="49" charset="0"/>
                <a:cs typeface="Courier New" panose="02070309020205020404" pitchFamily="49" charset="0"/>
              </a:rPr>
              <a:t> = size of surface triangles of mesh</a:t>
            </a:r>
          </a:p>
          <a:p>
            <a:pPr marL="628650" lvl="1"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Want to keep this as small as possible</a:t>
            </a:r>
          </a:p>
          <a:p>
            <a:pPr marL="171450"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Cell size = size of internal tetrahedra</a:t>
            </a:r>
          </a:p>
          <a:p>
            <a:pPr marL="171450" indent="-171450">
              <a:buFont typeface="Arial" panose="020B0604020202020204" pitchFamily="34" charset="0"/>
              <a:buChar char="•"/>
            </a:pPr>
            <a:r>
              <a:rPr lang="en-US" sz="1200" b="1" dirty="0">
                <a:latin typeface="Courier New" panose="02070309020205020404" pitchFamily="49" charset="0"/>
                <a:cs typeface="Courier New" panose="02070309020205020404" pitchFamily="49" charset="0"/>
              </a:rPr>
              <a:t>If you get the following error, delete all mesh files in your workspace, change the </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 variable to a new name and re-run</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632" y="5941061"/>
            <a:ext cx="2934031" cy="567375"/>
          </a:xfrm>
          <a:prstGeom prst="rect">
            <a:avLst/>
          </a:prstGeom>
        </p:spPr>
      </p:pic>
      <p:cxnSp>
        <p:nvCxnSpPr>
          <p:cNvPr id="9" name="Straight Arrow Connector 8">
            <a:extLst>
              <a:ext uri="{FF2B5EF4-FFF2-40B4-BE49-F238E27FC236}">
                <a16:creationId xmlns:a16="http://schemas.microsoft.com/office/drawing/2014/main" xmlns="" id="{8EBF80E9-6435-4C64-D829-B785E0A9FC01}"/>
              </a:ext>
            </a:extLst>
          </p:cNvPr>
          <p:cNvCxnSpPr>
            <a:cxnSpLocks/>
          </p:cNvCxnSpPr>
          <p:nvPr/>
        </p:nvCxnSpPr>
        <p:spPr>
          <a:xfrm>
            <a:off x="3284332" y="6074230"/>
            <a:ext cx="16795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CE4635C2-93DB-8D76-099A-3FD4E54D854E}"/>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29</a:t>
            </a:r>
            <a:endParaRPr lang="en-US" sz="1100" dirty="0">
              <a:solidFill>
                <a:schemeClr val="bg1"/>
              </a:solidFill>
            </a:endParaRPr>
          </a:p>
        </p:txBody>
      </p:sp>
    </p:spTree>
    <p:extLst>
      <p:ext uri="{BB962C8B-B14F-4D97-AF65-F5344CB8AC3E}">
        <p14:creationId xmlns:p14="http://schemas.microsoft.com/office/powerpoint/2010/main" val="768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xmlns=""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xmlns=""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xmlns=""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7" name="Rectangle 6">
            <a:extLst>
              <a:ext uri="{FF2B5EF4-FFF2-40B4-BE49-F238E27FC236}">
                <a16:creationId xmlns:a16="http://schemas.microsoft.com/office/drawing/2014/main" xmlns="" id="{F829994D-F309-56E0-1E67-DA0EF5EB4C0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3</a:t>
            </a:r>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smtClean="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smtClean="0">
                <a:latin typeface="Courier New" panose="02070309020205020404" pitchFamily="49" charset="0"/>
              </a:rPr>
              <a:t>);pause(0.1);end</a:t>
            </a:r>
            <a:endParaRPr lang="en-US" sz="1200" b="1" dirty="0">
              <a:latin typeface="Courier New" panose="02070309020205020404" pitchFamily="49" charset="0"/>
            </a:endParaRP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xmlns="" id="{5628401E-1E67-1D9F-7533-8BCD8C8991E6}"/>
              </a:ext>
            </a:extLst>
          </p:cNvPr>
          <p:cNvPicPr>
            <a:picLocks noChangeAspect="1"/>
          </p:cNvPicPr>
          <p:nvPr/>
        </p:nvPicPr>
        <p:blipFill>
          <a:blip r:embed="rId3"/>
          <a:stretch>
            <a:fillRect/>
          </a:stretch>
        </p:blipFill>
        <p:spPr>
          <a:xfrm>
            <a:off x="3629608" y="3081959"/>
            <a:ext cx="5313044" cy="3776041"/>
          </a:xfrm>
          <a:prstGeom prst="rect">
            <a:avLst/>
          </a:prstGeom>
        </p:spPr>
      </p:pic>
      <p:sp>
        <p:nvSpPr>
          <p:cNvPr id="10" name="Arrow: Bent 9">
            <a:extLst>
              <a:ext uri="{FF2B5EF4-FFF2-40B4-BE49-F238E27FC236}">
                <a16:creationId xmlns:a16="http://schemas.microsoft.com/office/drawing/2014/main" xmlns=""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xmlns="" id="{5B67B6F7-C817-8835-C2A6-4A418DD0F64C}"/>
              </a:ext>
            </a:extLst>
          </p:cNvPr>
          <p:cNvPicPr>
            <a:picLocks noChangeAspect="1"/>
          </p:cNvPicPr>
          <p:nvPr/>
        </p:nvPicPr>
        <p:blipFill>
          <a:blip r:embed="rId4"/>
          <a:stretch>
            <a:fillRect/>
          </a:stretch>
        </p:blipFill>
        <p:spPr>
          <a:xfrm>
            <a:off x="9194060" y="4608173"/>
            <a:ext cx="2749322" cy="2249827"/>
          </a:xfrm>
          <a:prstGeom prst="rect">
            <a:avLst/>
          </a:prstGeom>
        </p:spPr>
      </p:pic>
      <p:sp>
        <p:nvSpPr>
          <p:cNvPr id="19" name="Rectangle 18">
            <a:extLst>
              <a:ext uri="{FF2B5EF4-FFF2-40B4-BE49-F238E27FC236}">
                <a16:creationId xmlns:a16="http://schemas.microsoft.com/office/drawing/2014/main" xmlns="" id="{E395FF47-1F4F-A498-3950-349BE37DA2D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30</a:t>
            </a:r>
            <a:endParaRPr lang="en-US" sz="1100" dirty="0">
              <a:solidFill>
                <a:schemeClr val="bg1"/>
              </a:solidFill>
            </a:endParaRPr>
          </a:p>
        </p:txBody>
      </p:sp>
    </p:spTree>
    <p:extLst>
      <p:ext uri="{BB962C8B-B14F-4D97-AF65-F5344CB8AC3E}">
        <p14:creationId xmlns:p14="http://schemas.microsoft.com/office/powerpoint/2010/main" val="100344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43198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r>
              <a:rPr lang="en-US" sz="1200" b="1" dirty="0">
                <a:solidFill>
                  <a:srgbClr val="228B22"/>
                </a:solidFill>
                <a:latin typeface="Courier New" panose="02070309020205020404" pitchFamily="49" charset="0"/>
              </a:rPr>
              <a:t>% rename info file specifically for this light model </a:t>
            </a:r>
          </a:p>
          <a:p>
            <a:r>
              <a:rPr lang="en-US" sz="1200" b="1" dirty="0" err="1">
                <a:latin typeface="Courier New" panose="02070309020205020404" pitchFamily="49" charset="0"/>
                <a:cs typeface="Courier New" panose="02070309020205020404" pitchFamily="49" charset="0"/>
              </a:rPr>
              <a:t>infoHD</a:t>
            </a:r>
            <a:r>
              <a:rPr lang="en-US" sz="1200" b="1" dirty="0">
                <a:latin typeface="Courier New" panose="02070309020205020404" pitchFamily="49" charset="0"/>
                <a:cs typeface="Courier New" panose="02070309020205020404" pitchFamily="49" charset="0"/>
              </a:rPr>
              <a:t> = info;</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(infoHD.pairs.r3d,1000);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7" name="Rectangle 26">
            <a:extLst>
              <a:ext uri="{FF2B5EF4-FFF2-40B4-BE49-F238E27FC236}">
                <a16:creationId xmlns:a16="http://schemas.microsoft.com/office/drawing/2014/main" xmlns="" id="{B059A363-2974-7480-8E0C-1C49893719F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31</a:t>
            </a:r>
            <a:endParaRPr lang="en-US" sz="1100" dirty="0">
              <a:solidFill>
                <a:schemeClr val="bg1"/>
              </a:solidFill>
            </a:endParaRPr>
          </a:p>
        </p:txBody>
      </p:sp>
      <p:pic>
        <p:nvPicPr>
          <p:cNvPr id="5" name="Picture 4">
            <a:extLst>
              <a:ext uri="{FF2B5EF4-FFF2-40B4-BE49-F238E27FC236}">
                <a16:creationId xmlns:a16="http://schemas.microsoft.com/office/drawing/2014/main" xmlns="" id="{E10EBD63-0918-5709-E11D-75AE1D2FF266}"/>
              </a:ext>
            </a:extLst>
          </p:cNvPr>
          <p:cNvPicPr>
            <a:picLocks noChangeAspect="1"/>
          </p:cNvPicPr>
          <p:nvPr/>
        </p:nvPicPr>
        <p:blipFill>
          <a:blip r:embed="rId2"/>
          <a:stretch>
            <a:fillRect/>
          </a:stretch>
        </p:blipFill>
        <p:spPr>
          <a:xfrm>
            <a:off x="7455981" y="4098783"/>
            <a:ext cx="3616973" cy="2759217"/>
          </a:xfrm>
          <a:prstGeom prst="rect">
            <a:avLst/>
          </a:prstGeom>
        </p:spPr>
      </p:pic>
    </p:spTree>
    <p:extLst>
      <p:ext uri="{BB962C8B-B14F-4D97-AF65-F5344CB8AC3E}">
        <p14:creationId xmlns:p14="http://schemas.microsoft.com/office/powerpoint/2010/main" val="421569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a:t>
            </a:r>
            <a:r>
              <a:rPr lang="en-US" b="1" dirty="0" smtClean="0">
                <a:latin typeface="Arial" panose="020B0604020202020204" pitchFamily="34" charset="0"/>
                <a:cs typeface="Arial" panose="020B0604020202020204" pitchFamily="34" charset="0"/>
              </a:rPr>
              <a:t>NIRFAST, then visualize</a:t>
            </a:r>
            <a:endParaRPr lang="en-US" b="1"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a:t>
            </a:r>
            <a:r>
              <a:rPr lang="en-US" b="1" dirty="0" smtClean="0">
                <a:latin typeface="Arial" panose="020B0604020202020204" pitchFamily="34" charset="0"/>
                <a:cs typeface="Arial" panose="020B0604020202020204" pitchFamily="34" charset="0"/>
              </a:rPr>
              <a:t>mesh with portion cut out </a:t>
            </a:r>
            <a:r>
              <a:rPr lang="en-US" b="1" dirty="0">
                <a:latin typeface="Arial" panose="020B0604020202020204" pitchFamily="34" charset="0"/>
                <a:cs typeface="Arial" panose="020B0604020202020204" pitchFamily="34" charset="0"/>
              </a:rPr>
              <a:t>to make extra sure </a:t>
            </a:r>
            <a:r>
              <a:rPr lang="en-US" b="1" dirty="0" smtClean="0">
                <a:latin typeface="Arial" panose="020B0604020202020204" pitchFamily="34" charset="0"/>
                <a:cs typeface="Arial" panose="020B0604020202020204" pitchFamily="34" charset="0"/>
              </a:rPr>
              <a:t>that optodes are not placed too far within the mesh</a:t>
            </a:r>
            <a:endParaRPr lang="en-US" b="1" dirty="0">
              <a:latin typeface="Arial" panose="020B0604020202020204" pitchFamily="34" charset="0"/>
              <a:cs typeface="Arial" panose="020B0604020202020204" pitchFamily="34" charset="0"/>
            </a:endParaRP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xmlns=""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xmlns=""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27" name="Rectangle 26">
            <a:extLst>
              <a:ext uri="{FF2B5EF4-FFF2-40B4-BE49-F238E27FC236}">
                <a16:creationId xmlns:a16="http://schemas.microsoft.com/office/drawing/2014/main" xmlns="" id="{B059A363-2974-7480-8E0C-1C49893719FA}"/>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32</a:t>
            </a:r>
            <a:endParaRPr lang="en-US" sz="1100" dirty="0">
              <a:solidFill>
                <a:schemeClr val="bg1"/>
              </a:solidFill>
            </a:endParaRPr>
          </a:p>
        </p:txBody>
      </p:sp>
    </p:spTree>
    <p:extLst>
      <p:ext uri="{BB962C8B-B14F-4D97-AF65-F5344CB8AC3E}">
        <p14:creationId xmlns:p14="http://schemas.microsoft.com/office/powerpoint/2010/main" val="3231363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=1e-3;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5" name="Rectangle 24">
            <a:extLst>
              <a:ext uri="{FF2B5EF4-FFF2-40B4-BE49-F238E27FC236}">
                <a16:creationId xmlns:a16="http://schemas.microsoft.com/office/drawing/2014/main" xmlns="" id="{9D443328-BF88-8629-4FD9-8BCCC7DE2873}"/>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33</a:t>
            </a:r>
            <a:endParaRPr lang="en-US" sz="1100" dirty="0">
              <a:solidFill>
                <a:schemeClr val="bg1"/>
              </a:solidFill>
            </a:endParaRPr>
          </a:p>
        </p:txBody>
      </p:sp>
    </p:spTree>
    <p:extLst>
      <p:ext uri="{BB962C8B-B14F-4D97-AF65-F5344CB8AC3E}">
        <p14:creationId xmlns:p14="http://schemas.microsoft.com/office/powerpoint/2010/main" val="27506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7" name="Picture 26">
            <a:extLst>
              <a:ext uri="{FF2B5EF4-FFF2-40B4-BE49-F238E27FC236}">
                <a16:creationId xmlns:a16="http://schemas.microsoft.com/office/drawing/2014/main" xmlns="" id="{F6215A08-BFF0-71AD-93B8-E8AC914B700B}"/>
              </a:ext>
            </a:extLst>
          </p:cNvPr>
          <p:cNvPicPr>
            <a:picLocks noChangeAspect="1"/>
          </p:cNvPicPr>
          <p:nvPr/>
        </p:nvPicPr>
        <p:blipFill>
          <a:blip r:embed="rId3"/>
          <a:stretch>
            <a:fillRect/>
          </a:stretch>
        </p:blipFill>
        <p:spPr>
          <a:xfrm>
            <a:off x="148279" y="4343401"/>
            <a:ext cx="2431176" cy="2514599"/>
          </a:xfrm>
          <a:prstGeom prst="rect">
            <a:avLst/>
          </a:prstGeom>
        </p:spPr>
      </p:pic>
      <p:sp>
        <p:nvSpPr>
          <p:cNvPr id="28" name="Rectangle 27">
            <a:extLst>
              <a:ext uri="{FF2B5EF4-FFF2-40B4-BE49-F238E27FC236}">
                <a16:creationId xmlns:a16="http://schemas.microsoft.com/office/drawing/2014/main" xmlns="" id="{0D5D4B46-B636-196A-CE35-91E0280D10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34</a:t>
            </a:r>
            <a:endParaRPr lang="en-US" sz="1100" dirty="0">
              <a:solidFill>
                <a:schemeClr val="bg1"/>
              </a:solidFill>
            </a:endParaRPr>
          </a:p>
        </p:txBody>
      </p:sp>
      <p:cxnSp>
        <p:nvCxnSpPr>
          <p:cNvPr id="3" name="Straight Arrow Connector 2">
            <a:extLst>
              <a:ext uri="{FF2B5EF4-FFF2-40B4-BE49-F238E27FC236}">
                <a16:creationId xmlns:a16="http://schemas.microsoft.com/office/drawing/2014/main" xmlns="" id="{53D6A5BB-6551-1476-8DDD-E23826A6700F}"/>
              </a:ext>
            </a:extLst>
          </p:cNvPr>
          <p:cNvCxnSpPr>
            <a:cxnSpLocks/>
            <a:endCxn id="27" idx="0"/>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B71FA830-697F-63DE-3A5F-A5D97CEDC6BB}"/>
              </a:ext>
            </a:extLst>
          </p:cNvPr>
          <p:cNvPicPr>
            <a:picLocks noChangeAspect="1"/>
          </p:cNvPicPr>
          <p:nvPr/>
        </p:nvPicPr>
        <p:blipFill>
          <a:blip r:embed="rId4"/>
          <a:stretch>
            <a:fillRect/>
          </a:stretch>
        </p:blipFill>
        <p:spPr>
          <a:xfrm>
            <a:off x="4498606" y="4100013"/>
            <a:ext cx="3615361" cy="2757987"/>
          </a:xfrm>
          <a:prstGeom prst="rect">
            <a:avLst/>
          </a:prstGeom>
        </p:spPr>
      </p:pic>
    </p:spTree>
    <p:extLst>
      <p:ext uri="{BB962C8B-B14F-4D97-AF65-F5344CB8AC3E}">
        <p14:creationId xmlns:p14="http://schemas.microsoft.com/office/powerpoint/2010/main" val="295758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3631763"/>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p>
          <a:p>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Nwl,Nmeas,Nvox</a:t>
            </a:r>
            <a:r>
              <a:rPr lang="en-US" sz="1200" dirty="0">
                <a:latin typeface="Courier New" panose="02070309020205020404" pitchFamily="49" charset="0"/>
                <a:cs typeface="Courier New" panose="02070309020205020404" pitchFamily="49" charset="0"/>
              </a:rPr>
              <a:t>]=size(A);</a:t>
            </a:r>
          </a:p>
          <a:p>
            <a:r>
              <a:rPr lang="en-US" sz="1200" dirty="0">
                <a:latin typeface="Courier New" panose="02070309020205020404" pitchFamily="49" charset="0"/>
                <a:cs typeface="Courier New" panose="02070309020205020404" pitchFamily="49" charset="0"/>
              </a:rPr>
              <a:t>A=reshape(permute(A,[2,1,3]),</a:t>
            </a:r>
            <a:r>
              <a:rPr lang="en-US" sz="1200" dirty="0" err="1">
                <a:latin typeface="Courier New" panose="02070309020205020404" pitchFamily="49" charset="0"/>
                <a:cs typeface="Courier New" panose="02070309020205020404" pitchFamily="49" charset="0"/>
              </a:rPr>
              <a:t>Nwl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Nmeas,Nvox</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infoHD.tissue.dim</a:t>
            </a:r>
            <a:r>
              <a:rPr lang="en-US" sz="1200" dirty="0">
                <a:latin typeface="Courier New" panose="02070309020205020404" pitchFamily="49" charset="0"/>
                <a:cs typeface="Courier New" panose="02070309020205020404" pitchFamily="49" charset="0"/>
              </a:rPr>
              <a:t>=dim;</a:t>
            </a:r>
          </a:p>
          <a:p>
            <a:r>
              <a:rPr lang="en-US" sz="1200" dirty="0" err="1">
                <a:latin typeface="Courier New" panose="02070309020205020404" pitchFamily="49" charset="0"/>
                <a:cs typeface="Courier New" panose="02070309020205020404" pitchFamily="49" charset="0"/>
              </a:rPr>
              <a:t>infoHD.tissue.affine</a:t>
            </a:r>
            <a:r>
              <a:rPr lang="en-US" sz="1200" dirty="0">
                <a:latin typeface="Courier New" panose="02070309020205020404" pitchFamily="49" charset="0"/>
                <a:cs typeface="Courier New" panose="02070309020205020404" pitchFamily="49" charset="0"/>
              </a:rPr>
              <a:t>=flags.t4;</a:t>
            </a:r>
          </a:p>
          <a:p>
            <a:r>
              <a:rPr lang="en-US" sz="1200" dirty="0">
                <a:latin typeface="Courier New" panose="02070309020205020404" pitchFamily="49" charset="0"/>
                <a:cs typeface="Courier New" panose="02070309020205020404" pitchFamily="49" charset="0"/>
              </a:rPr>
              <a:t>infoHD.tissue.infoT1=infoT1;</a:t>
            </a:r>
          </a:p>
          <a:p>
            <a:r>
              <a:rPr lang="en-US" sz="1200" dirty="0" err="1">
                <a:latin typeface="Courier New" panose="02070309020205020404" pitchFamily="49" charset="0"/>
                <a:cs typeface="Courier New" panose="02070309020205020404" pitchFamily="49" charset="0"/>
              </a:rPr>
              <a:t>infoHD.tissue.affine_target</a:t>
            </a:r>
            <a:r>
              <a:rPr lang="en-US" sz="1200" dirty="0">
                <a:latin typeface="Courier New" panose="02070309020205020404" pitchFamily="49" charset="0"/>
                <a:cs typeface="Courier New" panose="02070309020205020404" pitchFamily="49" charset="0"/>
              </a:rPr>
              <a:t>='MNI';</a:t>
            </a:r>
          </a:p>
          <a:p>
            <a:r>
              <a:rPr lang="en-US" sz="1200" dirty="0" err="1">
                <a:latin typeface="Courier New" panose="02070309020205020404" pitchFamily="49" charset="0"/>
                <a:cs typeface="Courier New" panose="02070309020205020404" pitchFamily="49" charset="0"/>
              </a:rPr>
              <a:t>infoHD.tissue.flags</a:t>
            </a:r>
            <a:r>
              <a:rPr lang="en-US" sz="1200" dirty="0">
                <a:latin typeface="Courier New" panose="02070309020205020404" pitchFamily="49" charset="0"/>
                <a:cs typeface="Courier New" panose="02070309020205020404" pitchFamily="49" charset="0"/>
              </a:rPr>
              <a:t>=flags;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save(['</a:t>
            </a:r>
            <a:r>
              <a:rPr lang="en-US" sz="1200" dirty="0" err="1">
                <a:latin typeface="Courier New" panose="02070309020205020404" pitchFamily="49" charset="0"/>
                <a:cs typeface="Courier New" panose="02070309020205020404" pitchFamily="49" charset="0"/>
              </a:rPr>
              <a:t>A_',flags.tag,'.mat</a:t>
            </a:r>
            <a:r>
              <a:rPr lang="en-US" sz="1200" dirty="0">
                <a:latin typeface="Courier New" panose="02070309020205020404" pitchFamily="49" charset="0"/>
                <a:cs typeface="Courier New" panose="02070309020205020404" pitchFamily="49" charset="0"/>
              </a:rPr>
              <a:t>'],'A','infoHD','-v7.3')</a:t>
            </a: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5" name="Rectangle 24">
            <a:extLst>
              <a:ext uri="{FF2B5EF4-FFF2-40B4-BE49-F238E27FC236}">
                <a16:creationId xmlns:a16="http://schemas.microsoft.com/office/drawing/2014/main" xmlns="" id="{BA1E057D-2902-50DE-2D72-8B9EBC97385B}"/>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35</a:t>
            </a:r>
            <a:endParaRPr lang="en-US" sz="1100" dirty="0">
              <a:solidFill>
                <a:schemeClr val="bg1"/>
              </a:solidFill>
            </a:endParaRPr>
          </a:p>
        </p:txBody>
      </p:sp>
    </p:spTree>
    <p:extLst>
      <p:ext uri="{BB962C8B-B14F-4D97-AF65-F5344CB8AC3E}">
        <p14:creationId xmlns:p14="http://schemas.microsoft.com/office/powerpoint/2010/main" val="63889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a:t>
            </a:r>
            <a:r>
              <a:rPr lang="en-US" sz="1200" b="1" dirty="0" err="1">
                <a:latin typeface="Courier New" panose="02070309020205020404" pitchFamily="49" charset="0"/>
              </a:rPr>
              <a:t>infoHD.pairs.Src</a:t>
            </a:r>
            <a:r>
              <a:rPr lang="en-US" sz="1200" b="1" dirty="0">
                <a:latin typeface="Courier New" panose="02070309020205020404" pitchFamily="49" charset="0"/>
              </a:rPr>
              <a:t>==1 &amp; </a:t>
            </a:r>
            <a:r>
              <a:rPr lang="en-US" sz="1200" b="1" dirty="0" err="1">
                <a:latin typeface="Courier New" panose="02070309020205020404" pitchFamily="49" charset="0"/>
              </a:rPr>
              <a:t>infoHD.pairs.Det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xmlns="" id="{E69F8349-A13F-EA7D-BBEF-7B009DD27483}"/>
              </a:ext>
            </a:extLst>
          </p:cNvPr>
          <p:cNvPicPr>
            <a:picLocks noChangeAspect="1"/>
          </p:cNvPicPr>
          <p:nvPr/>
        </p:nvPicPr>
        <p:blipFill>
          <a:blip r:embed="rId2"/>
          <a:stretch>
            <a:fillRect/>
          </a:stretch>
        </p:blipFill>
        <p:spPr>
          <a:xfrm>
            <a:off x="1391239" y="3764541"/>
            <a:ext cx="5668074" cy="2878855"/>
          </a:xfrm>
          <a:prstGeom prst="rect">
            <a:avLst/>
          </a:prstGeom>
        </p:spPr>
      </p:pic>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26" name="Rectangle 25">
            <a:extLst>
              <a:ext uri="{FF2B5EF4-FFF2-40B4-BE49-F238E27FC236}">
                <a16:creationId xmlns:a16="http://schemas.microsoft.com/office/drawing/2014/main" xmlns="" id="{C20F87CE-068A-35E3-1E20-A328A1304BD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36</a:t>
            </a:r>
            <a:endParaRPr lang="en-US" sz="1100" dirty="0">
              <a:solidFill>
                <a:schemeClr val="bg1"/>
              </a:solidFill>
            </a:endParaRPr>
          </a:p>
        </p:txBody>
      </p:sp>
    </p:spTree>
    <p:extLst>
      <p:ext uri="{BB962C8B-B14F-4D97-AF65-F5344CB8AC3E}">
        <p14:creationId xmlns:p14="http://schemas.microsoft.com/office/powerpoint/2010/main" val="347050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infoHD.pairs.WL</a:t>
            </a:r>
            <a:r>
              <a:rPr lang="en-US" sz="1200" b="1" dirty="0">
                <a:latin typeface="Courier New" panose="02070309020205020404" pitchFamily="49" charset="0"/>
              </a:rPr>
              <a:t>==2 &amp; infoHD.pairs.r2d&lt;=40);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xmlns="" id="{EB300321-DA20-9EA4-FEC8-80B2AB0E4ECE}"/>
              </a:ext>
            </a:extLst>
          </p:cNvPr>
          <p:cNvPicPr>
            <a:picLocks noChangeAspect="1"/>
          </p:cNvPicPr>
          <p:nvPr/>
        </p:nvPicPr>
        <p:blipFill>
          <a:blip r:embed="rId2"/>
          <a:stretch>
            <a:fillRect/>
          </a:stretch>
        </p:blipFill>
        <p:spPr>
          <a:xfrm>
            <a:off x="1371958" y="3716292"/>
            <a:ext cx="5704406" cy="2897308"/>
          </a:xfrm>
          <a:prstGeom prst="rect">
            <a:avLst/>
          </a:prstGeom>
        </p:spPr>
      </p:pic>
      <p:sp>
        <p:nvSpPr>
          <p:cNvPr id="28" name="Rectangle 27">
            <a:extLst>
              <a:ext uri="{FF2B5EF4-FFF2-40B4-BE49-F238E27FC236}">
                <a16:creationId xmlns:a16="http://schemas.microsoft.com/office/drawing/2014/main" xmlns="" id="{2416CECE-C0B7-6A39-6F2B-DFC7453851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37</a:t>
            </a:r>
            <a:endParaRPr lang="en-US" sz="1100" dirty="0">
              <a:solidFill>
                <a:schemeClr val="bg1"/>
              </a:solidFill>
            </a:endParaRPr>
          </a:p>
        </p:txBody>
      </p:sp>
    </p:spTree>
    <p:extLst>
      <p:ext uri="{BB962C8B-B14F-4D97-AF65-F5344CB8AC3E}">
        <p14:creationId xmlns:p14="http://schemas.microsoft.com/office/powerpoint/2010/main" val="90296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xmlns=""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a:t>
            </a:r>
            <a:r>
              <a:rPr lang="en-US" sz="1200" b="1" dirty="0" smtClean="0">
                <a:solidFill>
                  <a:srgbClr val="228B22"/>
                </a:solidFill>
                <a:latin typeface="Courier New" panose="02070309020205020404" pitchFamily="49" charset="0"/>
              </a:rPr>
              <a:t>view</a:t>
            </a:r>
            <a:r>
              <a:rPr lang="en-US" sz="1200" b="1" dirty="0">
                <a:solidFill>
                  <a:srgbClr val="228B22"/>
                </a:solidFill>
                <a:latin typeface="Courier New" panose="02070309020205020404" pitchFamily="49" charset="0"/>
              </a:rPr>
              <a:t> </a:t>
            </a:r>
            <a:r>
              <a:rPr lang="en-US" sz="1200" b="1" dirty="0" smtClean="0">
                <a:solidFill>
                  <a:srgbClr val="228B22"/>
                </a:solidFill>
                <a:latin typeface="Courier New" panose="02070309020205020404" pitchFamily="49" charset="0"/>
              </a:rPr>
              <a:t>uncomment the following line</a:t>
            </a:r>
          </a:p>
          <a:p>
            <a:r>
              <a:rPr lang="en-US" sz="1200" b="1" dirty="0" smtClean="0">
                <a:solidFill>
                  <a:srgbClr val="228B22"/>
                </a:solidFill>
                <a:latin typeface="Courier New" panose="02070309020205020404" pitchFamily="49" charset="0"/>
              </a:rPr>
              <a:t>% view([0,0])</a:t>
            </a:r>
            <a:endParaRPr lang="en-US" sz="1200" b="1" dirty="0" smtClean="0">
              <a:solidFill>
                <a:srgbClr val="228B22"/>
              </a:solidFill>
              <a:latin typeface="Courier New" panose="02070309020205020404" pitchFamily="49" charset="0"/>
            </a:endParaRPr>
          </a:p>
        </p:txBody>
      </p:sp>
      <p:sp>
        <p:nvSpPr>
          <p:cNvPr id="28" name="Rectangle 27">
            <a:extLst>
              <a:ext uri="{FF2B5EF4-FFF2-40B4-BE49-F238E27FC236}">
                <a16:creationId xmlns:a16="http://schemas.microsoft.com/office/drawing/2014/main" xmlns="" id="{2416CECE-C0B7-6A39-6F2B-DFC745385129}"/>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38</a:t>
            </a:r>
            <a:endParaRPr lang="en-US" sz="1100" dirty="0">
              <a:solidFill>
                <a:schemeClr val="bg1"/>
              </a:solidFill>
            </a:endParaRPr>
          </a:p>
        </p:txBody>
      </p:sp>
    </p:spTree>
    <p:extLst>
      <p:ext uri="{BB962C8B-B14F-4D97-AF65-F5344CB8AC3E}">
        <p14:creationId xmlns:p14="http://schemas.microsoft.com/office/powerpoint/2010/main" val="921353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4" name="Rectangle 3">
            <a:extLst>
              <a:ext uri="{FF2B5EF4-FFF2-40B4-BE49-F238E27FC236}">
                <a16:creationId xmlns:a16="http://schemas.microsoft.com/office/drawing/2014/main" xmlns="" id="{AFB1145F-A943-2CA9-B596-A67F5604293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39</a:t>
            </a:r>
            <a:endParaRPr lang="en-US" sz="1100" dirty="0">
              <a:solidFill>
                <a:schemeClr val="bg1"/>
              </a:solidFill>
            </a:endParaRPr>
          </a:p>
        </p:txBody>
      </p:sp>
    </p:spTree>
    <p:extLst>
      <p:ext uri="{BB962C8B-B14F-4D97-AF65-F5344CB8AC3E}">
        <p14:creationId xmlns:p14="http://schemas.microsoft.com/office/powerpoint/2010/main" val="143014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7" name="Rectangle 6">
            <a:extLst>
              <a:ext uri="{FF2B5EF4-FFF2-40B4-BE49-F238E27FC236}">
                <a16:creationId xmlns:a16="http://schemas.microsoft.com/office/drawing/2014/main" xmlns="" id="{50EE77EC-7E0F-1D87-A1DF-4F3072C622F2}"/>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4</a:t>
            </a:r>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4" name="Rectangle 3">
            <a:extLst>
              <a:ext uri="{FF2B5EF4-FFF2-40B4-BE49-F238E27FC236}">
                <a16:creationId xmlns:a16="http://schemas.microsoft.com/office/drawing/2014/main" xmlns="" id="{243EFB8F-D931-0058-EBD6-F0C05BC55698}"/>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40</a:t>
            </a:r>
            <a:endParaRPr lang="en-US" sz="1100" dirty="0">
              <a:solidFill>
                <a:schemeClr val="bg1"/>
              </a:solidFill>
            </a:endParaRPr>
          </a:p>
        </p:txBody>
      </p:sp>
    </p:spTree>
    <p:extLst>
      <p:ext uri="{BB962C8B-B14F-4D97-AF65-F5344CB8AC3E}">
        <p14:creationId xmlns:p14="http://schemas.microsoft.com/office/powerpoint/2010/main" val="104789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6" name="Rectangle 5">
            <a:extLst>
              <a:ext uri="{FF2B5EF4-FFF2-40B4-BE49-F238E27FC236}">
                <a16:creationId xmlns:a16="http://schemas.microsoft.com/office/drawing/2014/main" xmlns="" id="{2D317C4B-FBF7-A84C-0B40-93EEC9A7BF6C}"/>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41</a:t>
            </a:r>
            <a:endParaRPr lang="en-US" sz="1100" dirty="0">
              <a:solidFill>
                <a:schemeClr val="bg1"/>
              </a:solidFill>
            </a:endParaRPr>
          </a:p>
        </p:txBody>
      </p:sp>
    </p:spTree>
    <p:extLst>
      <p:ext uri="{BB962C8B-B14F-4D97-AF65-F5344CB8AC3E}">
        <p14:creationId xmlns:p14="http://schemas.microsoft.com/office/powerpoint/2010/main" val="116888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4" name="Rectangle 3">
            <a:extLst>
              <a:ext uri="{FF2B5EF4-FFF2-40B4-BE49-F238E27FC236}">
                <a16:creationId xmlns:a16="http://schemas.microsoft.com/office/drawing/2014/main" xmlns="" id="{5098FE64-0E37-945A-4DD4-612260FDEA6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42</a:t>
            </a:r>
            <a:endParaRPr lang="en-US" sz="1100" dirty="0">
              <a:solidFill>
                <a:schemeClr val="bg1"/>
              </a:solidFill>
            </a:endParaRPr>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a:t>
            </a:r>
            <a:r>
              <a:rPr lang="en-US" b="1">
                <a:solidFill>
                  <a:srgbClr val="00B0F0"/>
                </a:solidFill>
                <a:latin typeface="Courier New" panose="02070309020205020404" pitchFamily="49" charset="0"/>
                <a:cs typeface="Courier New" panose="02070309020205020404" pitchFamily="49" charset="0"/>
              </a:rPr>
              <a:t>_220615.m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5" name="Rectangle 4">
            <a:extLst>
              <a:ext uri="{FF2B5EF4-FFF2-40B4-BE49-F238E27FC236}">
                <a16:creationId xmlns:a16="http://schemas.microsoft.com/office/drawing/2014/main" xmlns="" id="{148CD7C1-5BC5-7880-6868-12FA0DF947BF}"/>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5</a:t>
            </a:r>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18" name="Rectangle 17">
            <a:extLst>
              <a:ext uri="{FF2B5EF4-FFF2-40B4-BE49-F238E27FC236}">
                <a16:creationId xmlns:a16="http://schemas.microsoft.com/office/drawing/2014/main" xmlns="" id="{642531A0-69AA-48AD-48AA-3A6AA2DFBFF0}"/>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6</a:t>
            </a:r>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smtClean="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7909"/>
            <a:ext cx="5369234" cy="563231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smtClean="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smtClean="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smtClean="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smtClean="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smtClean="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smtClean="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smtClean="0">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smtClean="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smtClean="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endParaRPr lang="en-US" sz="1400" noProof="0" dirty="0" smtClean="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smtClean="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smtClean="0">
                <a:solidFill>
                  <a:prstClr val="white">
                    <a:lumMod val="75000"/>
                    <a:lumOff val="25000"/>
                  </a:prstClr>
                </a:solidFill>
                <a:latin typeface="Trebuchet MS" panose="020B0603020202020204"/>
                <a:sym typeface="Wingdings" panose="05000000000000000000" pitchFamily="2" charset="2"/>
              </a:rPr>
              <a:t>Optimal</a:t>
            </a:r>
            <a:r>
              <a:rPr lang="en-US" sz="1400" noProof="0" dirty="0" smtClean="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smtClean="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smtClean="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smtClean="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A LOT slower when using newer versions of MATLAB, as </a:t>
            </a:r>
            <a:r>
              <a:rPr kumimoji="0" lang="en-US" sz="1400" b="0" i="0" u="none" strike="noStrike" kern="1200" cap="none" spc="0" normalizeH="0" dirty="0" err="1" smtClean="0">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smtClean="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sp>
        <p:nvSpPr>
          <p:cNvPr id="5" name="Rectangle 4">
            <a:extLst>
              <a:ext uri="{FF2B5EF4-FFF2-40B4-BE49-F238E27FC236}">
                <a16:creationId xmlns:a16="http://schemas.microsoft.com/office/drawing/2014/main" xmlns="" id="{130E8B25-807E-5E6A-5056-12BCFBF2F92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7</a:t>
            </a:r>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smtClean="0"/>
              <a:t>Example </a:t>
            </a:r>
          </a:p>
          <a:p>
            <a:r>
              <a:rPr lang="en-US" sz="1200" dirty="0" smtClean="0"/>
              <a:t>section</a:t>
            </a:r>
            <a:endParaRPr lang="en-US" sz="1200" dirty="0"/>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xmlns=""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5" name="Rectangle 4">
            <a:extLst>
              <a:ext uri="{FF2B5EF4-FFF2-40B4-BE49-F238E27FC236}">
                <a16:creationId xmlns:a16="http://schemas.microsoft.com/office/drawing/2014/main" xmlns="" id="{130E8B25-807E-5E6A-5056-12BCFBF2F921}"/>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8</a:t>
            </a:r>
            <a:endParaRPr lang="en-US" sz="1100" dirty="0">
              <a:solidFill>
                <a:schemeClr val="bg1"/>
              </a:solidFill>
            </a:endParaRPr>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10" name="Rectangle 9">
            <a:extLst>
              <a:ext uri="{FF2B5EF4-FFF2-40B4-BE49-F238E27FC236}">
                <a16:creationId xmlns:a16="http://schemas.microsoft.com/office/drawing/2014/main" xmlns="" id="{680068F3-FD0B-5322-F086-2AEA150CDC26}"/>
              </a:ext>
            </a:extLst>
          </p:cNvPr>
          <p:cNvSpPr/>
          <p:nvPr/>
        </p:nvSpPr>
        <p:spPr>
          <a:xfrm>
            <a:off x="11856098" y="0"/>
            <a:ext cx="335902" cy="33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9</a:t>
            </a:r>
            <a:endParaRPr lang="en-US" sz="1100" dirty="0">
              <a:solidFill>
                <a:schemeClr val="bg1"/>
              </a:solidFill>
            </a:endParaRPr>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85739</TotalTime>
  <Words>4029</Words>
  <Application>Microsoft Office PowerPoint</Application>
  <PresentationFormat>Widescreen</PresentationFormat>
  <Paragraphs>680</Paragraphs>
  <Slides>42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Courier New</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2010</cp:revision>
  <dcterms:created xsi:type="dcterms:W3CDTF">2016-10-13T23:27:35Z</dcterms:created>
  <dcterms:modified xsi:type="dcterms:W3CDTF">2022-07-14T21:58:20Z</dcterms:modified>
</cp:coreProperties>
</file>